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8"/>
  </p:notesMasterIdLst>
  <p:handoutMasterIdLst>
    <p:handoutMasterId r:id="rId9"/>
  </p:handoutMasterIdLst>
  <p:sldIdLst>
    <p:sldId id="546" r:id="rId5"/>
    <p:sldId id="558" r:id="rId6"/>
    <p:sldId id="559" r:id="rId7"/>
  </p:sldIdLst>
  <p:sldSz cx="9144000" cy="6858000" type="screen4x3"/>
  <p:notesSz cx="6670675" cy="9777413"/>
  <p:defaultTextStyle>
    <a:defPPr>
      <a:defRPr lang="en-GB"/>
    </a:defPPr>
    <a:lvl1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 b="1">
        <a:solidFill>
          <a:schemeClr val="accent1"/>
        </a:solidFill>
        <a:latin typeface="+mn-lt"/>
        <a:ea typeface="+mn-ea"/>
        <a:cs typeface="+mn-cs"/>
      </a:defRPr>
    </a:lvl1pPr>
    <a:lvl2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>
        <a:solidFill>
          <a:schemeClr val="tx1"/>
        </a:solidFill>
        <a:latin typeface="+mn-lt"/>
        <a:ea typeface="+mn-ea"/>
      </a:defRPr>
    </a:lvl2pPr>
    <a:lvl3pPr marL="27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•"/>
      <a:defRPr sz="1800">
        <a:solidFill>
          <a:schemeClr val="tx1"/>
        </a:solidFill>
        <a:latin typeface="+mn-lt"/>
        <a:ea typeface="+mn-ea"/>
      </a:defRPr>
    </a:lvl3pPr>
    <a:lvl4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-"/>
      <a:defRPr sz="1800">
        <a:solidFill>
          <a:schemeClr val="tx1"/>
        </a:solidFill>
        <a:latin typeface="+mn-lt"/>
        <a:ea typeface="+mn-ea"/>
      </a:defRPr>
    </a:lvl4pPr>
    <a:lvl5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◦"/>
      <a:defRPr sz="1800">
        <a:solidFill>
          <a:schemeClr val="tx1"/>
        </a:solidFill>
        <a:latin typeface="+mn-lt"/>
        <a:ea typeface="+mn-ea"/>
      </a:defRPr>
    </a:lvl5pPr>
    <a:lvl6pPr marL="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rabicPeriod"/>
      <a:defRPr sz="1800">
        <a:solidFill>
          <a:schemeClr val="tx1"/>
        </a:solidFill>
        <a:latin typeface="+mn-lt"/>
        <a:ea typeface="+mn-ea"/>
      </a:defRPr>
    </a:lvl6pPr>
    <a:lvl7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lphaLcPeriod"/>
      <a:defRPr sz="1800">
        <a:solidFill>
          <a:schemeClr val="tx1"/>
        </a:solidFill>
        <a:latin typeface="+mn-lt"/>
        <a:ea typeface="+mn-ea"/>
      </a:defRPr>
    </a:lvl7pPr>
    <a:lvl8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romanLcPeriod"/>
      <a:defRPr sz="1800">
        <a:solidFill>
          <a:schemeClr val="tx1"/>
        </a:solidFill>
        <a:latin typeface="+mn-lt"/>
        <a:ea typeface="+mn-ea"/>
      </a:defRPr>
    </a:lvl8pPr>
    <a:lvl9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2400">
        <a:solidFill>
          <a:schemeClr val="accent2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2" pos="748" userDrawn="1">
          <p15:clr>
            <a:srgbClr val="A4A3A4"/>
          </p15:clr>
        </p15:guide>
        <p15:guide id="3" orient="horz" pos="2886" userDrawn="1">
          <p15:clr>
            <a:srgbClr val="A4A3A4"/>
          </p15:clr>
        </p15:guide>
        <p15:guide id="4" orient="horz" pos="11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rah McGugan" initials="ZM" lastIdx="1" clrIdx="0">
    <p:extLst/>
  </p:cmAuthor>
  <p:cmAuthor id="2" name="Kirkpatrick, Casey S." initials="KCS" lastIdx="6" clrIdx="1">
    <p:extLst>
      <p:ext uri="{19B8F6BF-5375-455C-9EA6-DF929625EA0E}">
        <p15:presenceInfo xmlns:p15="http://schemas.microsoft.com/office/powerpoint/2012/main" userId="S-1-5-21-781256317-1909467510-1415713722-808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4" autoAdjust="0"/>
    <p:restoredTop sz="91692" autoAdjust="0"/>
  </p:normalViewPr>
  <p:slideViewPr>
    <p:cSldViewPr snapToGrid="0">
      <p:cViewPr varScale="1">
        <p:scale>
          <a:sx n="66" d="100"/>
          <a:sy n="66" d="100"/>
        </p:scale>
        <p:origin x="1404" y="78"/>
      </p:cViewPr>
      <p:guideLst>
        <p:guide pos="748"/>
        <p:guide orient="horz" pos="2886"/>
        <p:guide orient="horz" pos="11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916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761" y="1"/>
            <a:ext cx="2890915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D8211FFE-B3EB-1B4F-A849-3CF65CAE83E6}" type="datetime1">
              <a:rPr lang="en-GB" smtClean="0"/>
              <a:t>14/04/2020</a:t>
            </a:fld>
            <a:endParaRPr lang="en-US" dirty="0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89191"/>
            <a:ext cx="2890916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761" y="9289191"/>
            <a:ext cx="2890915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350ECF5C-888C-41F6-A366-B80CE9FF0D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178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312" y="1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1C4EFE-BC34-5643-BA96-233A28E9007A}" type="datetime1">
              <a:rPr lang="en-GB" smtClean="0"/>
              <a:t>14/04/2020</a:t>
            </a:fld>
            <a:endParaRPr lang="en-GB" dirty="0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358" y="4644596"/>
            <a:ext cx="5335961" cy="439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7575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312" y="9287575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779895-3E67-4CB8-BE0C-23F3FD5FF7F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16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08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61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15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696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4E7F97CE-94EA-4DE1-B2F4-5522A7895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503B2E97-5808-4F08-BB06-D92F7957C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CD66ECEC-21F4-407D-9322-2595E6DB1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EF2CCA-FDCD-4C03-884F-84C81EADCBD1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09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4E7F97CE-94EA-4DE1-B2F4-5522A7895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503B2E97-5808-4F08-BB06-D92F7957C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CD66ECEC-21F4-407D-9322-2595E6DB1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EF2CCA-FDCD-4C03-884F-84C81EADCBD1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348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D47BFF-EB9B-48D5-85DC-0693B2A4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8C6DC-682E-4721-829A-31576897B2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35370447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30" y="3044279"/>
            <a:ext cx="3941783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30" y="1052526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2700" y="6368"/>
            <a:ext cx="50913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grpSp>
        <p:nvGrpSpPr>
          <p:cNvPr id="26" name="Group 25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27" name="Freeform: Shape 26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reeform: Shape 27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: Shape 28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39" name="Round Diagonal Corner Rectangle 4">
            <a:extLst>
              <a:ext uri="{FF2B5EF4-FFF2-40B4-BE49-F238E27FC236}">
                <a16:creationId xmlns:a16="http://schemas.microsoft.com/office/drawing/2014/main" id="{F9165663-BF58-46EF-B3DC-0074C1C16B3C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40960178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30" y="3044279"/>
            <a:ext cx="3941783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30" y="1052526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2700" y="6368"/>
            <a:ext cx="50913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grpSp>
        <p:nvGrpSpPr>
          <p:cNvPr id="28" name="Group 2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29" name="Freeform: Shape 2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CDB012FC-6F5E-4773-A9A9-508871AE1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4" y="303494"/>
            <a:ext cx="1969293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11A5033A-EBCF-4E8C-B1A9-EE8B023E8BCD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82827366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30" y="3044279"/>
            <a:ext cx="3941783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30" y="1052526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2700" y="6368"/>
            <a:ext cx="50913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grpSp>
        <p:nvGrpSpPr>
          <p:cNvPr id="28" name="Group 2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29" name="Freeform: Shape 2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87724E65-2B53-4366-B770-73083FC3A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4" y="303494"/>
            <a:ext cx="1969293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8CEA045E-A87B-4469-A789-0B95D1052D03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79089614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30" y="3044279"/>
            <a:ext cx="3941783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30" y="1052526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2700" y="6368"/>
            <a:ext cx="50913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grpSp>
        <p:nvGrpSpPr>
          <p:cNvPr id="28" name="Group 2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29" name="Freeform: Shape 2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11A5033A-EBCF-4E8C-B1A9-EE8B023E8BCD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78" y="357188"/>
            <a:ext cx="1763750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4190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30" y="3044279"/>
            <a:ext cx="3941783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30" y="1052526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2700" y="6368"/>
            <a:ext cx="50913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grpSp>
        <p:nvGrpSpPr>
          <p:cNvPr id="27" name="Group 26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28" name="Freeform: Shape 27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: Shape 28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A3532B68-E55F-4BD0-A158-E8EF4BE55C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3" y="303494"/>
            <a:ext cx="1307829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D3A1E4EA-0077-42A5-956F-3A4718FA49A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83441184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2091BDE-8D32-45BA-8B05-DD4216B1638A}"/>
              </a:ext>
            </a:extLst>
          </p:cNvPr>
          <p:cNvGrpSpPr/>
          <p:nvPr userDrawn="1"/>
        </p:nvGrpSpPr>
        <p:grpSpPr bwMode="black">
          <a:xfrm>
            <a:off x="2105025" y="2909034"/>
            <a:ext cx="4933950" cy="1039932"/>
            <a:chOff x="2910342" y="325575"/>
            <a:chExt cx="5928968" cy="124965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57378A6-C5A9-4A2C-B31B-EA15D5A0FE13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02F4F1-BC64-4B71-9E4E-AFA3BA5D9284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17A2B2C-D6F2-4479-9425-86B568230B87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11773E-597C-481D-B648-114EC7522986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8185BD-C34B-4E50-90A0-42A4AABFD6F8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69029C-5A60-4376-BC7D-F118160FFE0E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08901CA-EBBA-48C9-A455-39FED58F1C74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3D44C5A-5300-472D-9CB9-D76132F9DEE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A8FA55-DAA9-461E-9FED-A9A1B659EA7A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610353-9575-4653-839D-B8325BE73337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1885C5-7DDB-4A16-922D-087FA03AE3A9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B5B5E7-4134-45F5-B9B2-F95F687266C2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31FF1B-C914-46E6-BBAB-45FCEF2DDEC6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4338027-A927-4C3D-AF95-4646D340421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04EA4F8-DD37-473D-9F06-72E6DF74F66B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6486B9F-0ACD-42EC-8AD3-D7C9EE2BF62A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96A062-93F0-4915-9B7C-6CB09526FC4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5C7FBC-AB52-40CB-921A-5ACB3377FDD1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81DC520-5E27-419C-8EC0-F520CA9211F2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9750893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323699E-DBF1-439D-A17F-65A117EF36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4C10F-8E5E-4EB7-9B46-E6EE7311585B}" type="datetime1">
              <a:rPr lang="en-US" altLang="en-US"/>
              <a:pPr>
                <a:defRPr/>
              </a:pPr>
              <a:t>4/14/2020</a:t>
            </a:fld>
            <a:endParaRPr lang="en-US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B950B94-E823-4EAE-927F-72A1785B9F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D927E87-AFFE-49BF-A81F-A107CEA73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96050"/>
            <a:ext cx="2133600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ADA70-C98A-48E5-916B-ED0650475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92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28516" y="1411200"/>
            <a:ext cx="257714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0296C7D-4998-43C3-A68E-A9F4AFC7DB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84313" y="14112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D11B3BD-BF31-4BBD-BF46-6431C9CDC5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14112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8C172-F8CF-46F7-804C-835BAF38DD6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4CB7E3-3CBF-4FC0-B591-EFD19DEE9303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1" name="Guidance note">
              <a:extLst>
                <a:ext uri="{FF2B5EF4-FFF2-40B4-BE49-F238E27FC236}">
                  <a16:creationId xmlns:a16="http://schemas.microsoft.com/office/drawing/2014/main" id="{35EF926C-1DDE-46E4-BD27-7719DB8BB06E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9069B99-5D1F-4756-A4F4-167DDC6068DA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90E25129-C1EA-45CE-B1F6-5EC7F7DD81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0">
                <a:extLst>
                  <a:ext uri="{FF2B5EF4-FFF2-40B4-BE49-F238E27FC236}">
                    <a16:creationId xmlns:a16="http://schemas.microsoft.com/office/drawing/2014/main" id="{EA946D07-5A29-4C97-AC0C-943F2A00EB2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Round Diagonal Corner Rectangle 4">
            <a:extLst>
              <a:ext uri="{FF2B5EF4-FFF2-40B4-BE49-F238E27FC236}">
                <a16:creationId xmlns:a16="http://schemas.microsoft.com/office/drawing/2014/main" id="{7EE67CE3-FDDB-4176-BB90-0273EDA20B17}"/>
              </a:ext>
            </a:extLst>
          </p:cNvPr>
          <p:cNvSpPr/>
          <p:nvPr userDrawn="1"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7855971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65F1B84-9A40-42D8-B3EE-41F4BD7CFE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1411288"/>
            <a:ext cx="5435599" cy="188477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480D57-B2D8-4496-806A-1824358683A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BA43E0-9E3A-46EC-91D4-D70A0E6E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697EB0-B117-49FF-A917-A125A4BD1ADE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3" name="Guidance note">
              <a:extLst>
                <a:ext uri="{FF2B5EF4-FFF2-40B4-BE49-F238E27FC236}">
                  <a16:creationId xmlns:a16="http://schemas.microsoft.com/office/drawing/2014/main" id="{65D2E8E2-B939-47BE-ABAD-FE4F177614F2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C7CE35-7986-402F-8390-31B932649199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5" name="Picture 3">
                <a:extLst>
                  <a:ext uri="{FF2B5EF4-FFF2-40B4-BE49-F238E27FC236}">
                    <a16:creationId xmlns:a16="http://schemas.microsoft.com/office/drawing/2014/main" id="{22217A6C-310C-4BB8-A473-2B80591878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ounded Rectangle 20">
                <a:extLst>
                  <a:ext uri="{FF2B5EF4-FFF2-40B4-BE49-F238E27FC236}">
                    <a16:creationId xmlns:a16="http://schemas.microsoft.com/office/drawing/2014/main" id="{41C254A7-0433-4311-BD85-C0B8DE54934A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7408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2000" y="1411200"/>
            <a:ext cx="8280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600AF-67DA-4103-ADCF-D04CEE1258D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11" name="Guidance note">
            <a:extLst>
              <a:ext uri="{FF2B5EF4-FFF2-40B4-BE49-F238E27FC236}">
                <a16:creationId xmlns:a16="http://schemas.microsoft.com/office/drawing/2014/main" id="{E500F763-0BC0-4580-A71D-6F0F9287C7D7}"/>
              </a:ext>
            </a:extLst>
          </p:cNvPr>
          <p:cNvSpPr/>
          <p:nvPr userDrawn="1"/>
        </p:nvSpPr>
        <p:spPr>
          <a:xfrm>
            <a:off x="9206425" y="48036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242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13" y="2571750"/>
            <a:ext cx="3923922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56532" y="0"/>
            <a:ext cx="3987469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03654" y="3530261"/>
            <a:ext cx="6140346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38695" y="2452280"/>
            <a:ext cx="19476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A5F86E-6E6F-45E1-A5F2-EB103742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4" y="1417313"/>
            <a:ext cx="39525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5" name="Group 34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36" name="Freeform: Shape 35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8" name="Round Diagonal Corner Rectangle 4">
            <a:extLst>
              <a:ext uri="{FF2B5EF4-FFF2-40B4-BE49-F238E27FC236}">
                <a16:creationId xmlns:a16="http://schemas.microsoft.com/office/drawing/2014/main" id="{1586E4B4-C3F2-47FA-A1C5-5090AA07DFEA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64019964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13" y="2571750"/>
            <a:ext cx="3923922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56532" y="0"/>
            <a:ext cx="3987469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03654" y="3530261"/>
            <a:ext cx="6140346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38695" y="2452280"/>
            <a:ext cx="19476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1D9830BC-D2EF-4C82-9C84-9290ADDE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4" y="1417313"/>
            <a:ext cx="39525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8" name="Group 3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39" name="Freeform: Shape 3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8FC637FA-B805-44DF-B633-71443FECF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4" y="303494"/>
            <a:ext cx="1969293" cy="582935"/>
          </a:xfrm>
          <a:prstGeom prst="rect">
            <a:avLst/>
          </a:prstGeom>
        </p:spPr>
      </p:pic>
      <p:sp>
        <p:nvSpPr>
          <p:cNvPr id="29" name="Round Diagonal Corner Rectangle 4">
            <a:extLst>
              <a:ext uri="{FF2B5EF4-FFF2-40B4-BE49-F238E27FC236}">
                <a16:creationId xmlns:a16="http://schemas.microsoft.com/office/drawing/2014/main" id="{CEC8B8EF-BA1E-473C-9371-5D822E3B1243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75973036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13" y="2571750"/>
            <a:ext cx="3923922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56532" y="0"/>
            <a:ext cx="3987469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03654" y="3530261"/>
            <a:ext cx="6140346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38695" y="2452280"/>
            <a:ext cx="19476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549568EC-7896-49C6-B633-53DD6583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4" y="1417313"/>
            <a:ext cx="39525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6" name="Group 35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38" name="Freeform: Shape 37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62" name="Graphic 61">
            <a:extLst>
              <a:ext uri="{FF2B5EF4-FFF2-40B4-BE49-F238E27FC236}">
                <a16:creationId xmlns:a16="http://schemas.microsoft.com/office/drawing/2014/main" id="{C72F7E97-1443-4A2B-A03E-9D78C5DD4B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4" y="303494"/>
            <a:ext cx="1969293" cy="582935"/>
          </a:xfrm>
          <a:prstGeom prst="rect">
            <a:avLst/>
          </a:prstGeom>
        </p:spPr>
      </p:pic>
      <p:sp>
        <p:nvSpPr>
          <p:cNvPr id="29" name="Round Diagonal Corner Rectangle 4">
            <a:extLst>
              <a:ext uri="{FF2B5EF4-FFF2-40B4-BE49-F238E27FC236}">
                <a16:creationId xmlns:a16="http://schemas.microsoft.com/office/drawing/2014/main" id="{87F5CE5A-52B7-48EE-90F8-13ED9583F3B7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63671795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13" y="2571750"/>
            <a:ext cx="3923922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56532" y="0"/>
            <a:ext cx="3987469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03654" y="3530261"/>
            <a:ext cx="6140346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38695" y="2452280"/>
            <a:ext cx="19476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1D9830BC-D2EF-4C82-9C84-9290ADDE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4" y="1417313"/>
            <a:ext cx="39525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8" name="Group 3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39" name="Freeform: Shape 3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9" name="Round Diagonal Corner Rectangle 4">
            <a:extLst>
              <a:ext uri="{FF2B5EF4-FFF2-40B4-BE49-F238E27FC236}">
                <a16:creationId xmlns:a16="http://schemas.microsoft.com/office/drawing/2014/main" id="{CEC8B8EF-BA1E-473C-9371-5D822E3B1243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78" y="357188"/>
            <a:ext cx="1763750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4211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13" y="2571750"/>
            <a:ext cx="3923922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56532" y="0"/>
            <a:ext cx="3987469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03654" y="3530261"/>
            <a:ext cx="6140346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38695" y="2452280"/>
            <a:ext cx="19476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CA4E558A-A36F-41DB-9D1C-8A9CE926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4" y="1417313"/>
            <a:ext cx="39525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8" name="Group 3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39" name="Freeform: Shape 3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059473A8-6883-41A4-A23D-DD1B1D5F5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3" y="303494"/>
            <a:ext cx="1307829" cy="582935"/>
          </a:xfrm>
          <a:prstGeom prst="rect">
            <a:avLst/>
          </a:prstGeom>
        </p:spPr>
      </p:pic>
      <p:sp>
        <p:nvSpPr>
          <p:cNvPr id="30" name="Round Diagonal Corner Rectangle 4">
            <a:extLst>
              <a:ext uri="{FF2B5EF4-FFF2-40B4-BE49-F238E27FC236}">
                <a16:creationId xmlns:a16="http://schemas.microsoft.com/office/drawing/2014/main" id="{57E0544E-0101-471C-ACC7-BD597E5BCFAE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32483056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361387"/>
            <a:ext cx="828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412481"/>
            <a:ext cx="82804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72638" y="6352053"/>
            <a:ext cx="534283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100" smtClean="0">
                <a:solidFill>
                  <a:schemeClr val="accent1"/>
                </a:solidFill>
              </a:rPr>
              <a:pPr/>
              <a:t>‹#›</a:t>
            </a:fld>
            <a:endParaRPr lang="en-GB" sz="1100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3858" y="6352053"/>
            <a:ext cx="654760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100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431800" y="6352053"/>
            <a:ext cx="912058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989013" algn="l"/>
              </a:tabLst>
            </a:pPr>
            <a:r>
              <a:rPr lang="fr-FR" sz="1100" b="1" dirty="0"/>
              <a:t>National Grid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13" r:id="rId2"/>
    <p:sldLayoutId id="2147483786" r:id="rId3"/>
    <p:sldLayoutId id="2147483814" r:id="rId4"/>
    <p:sldLayoutId id="2147483815" r:id="rId5"/>
    <p:sldLayoutId id="2147483821" r:id="rId6"/>
    <p:sldLayoutId id="2147483820" r:id="rId7"/>
    <p:sldLayoutId id="2147483825" r:id="rId8"/>
    <p:sldLayoutId id="2147483819" r:id="rId9"/>
    <p:sldLayoutId id="2147483816" r:id="rId10"/>
    <p:sldLayoutId id="2147483824" r:id="rId11"/>
    <p:sldLayoutId id="2147483823" r:id="rId12"/>
    <p:sldLayoutId id="2147483826" r:id="rId13"/>
    <p:sldLayoutId id="2147483822" r:id="rId14"/>
    <p:sldLayoutId id="2147483817" r:id="rId15"/>
    <p:sldLayoutId id="2147483827" r:id="rId16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7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767" userDrawn="1">
          <p15:clr>
            <a:srgbClr val="F26B43"/>
          </p15:clr>
        </p15:guide>
        <p15:guide id="4" pos="5488" userDrawn="1">
          <p15:clr>
            <a:srgbClr val="F26B43"/>
          </p15:clr>
        </p15:guide>
        <p15:guide id="6" orient="horz" pos="3793" userDrawn="1">
          <p15:clr>
            <a:srgbClr val="F26B43"/>
          </p15:clr>
        </p15:guide>
        <p15:guide id="8" pos="272" userDrawn="1">
          <p15:clr>
            <a:srgbClr val="F26B43"/>
          </p15:clr>
        </p15:guide>
        <p15:guide id="13" pos="2993" userDrawn="1">
          <p15:clr>
            <a:srgbClr val="F26B43"/>
          </p15:clr>
        </p15:guide>
        <p15:guide id="14" orient="horz" pos="414" userDrawn="1">
          <p15:clr>
            <a:srgbClr val="F26B43"/>
          </p15:clr>
        </p15:guide>
        <p15:guide id="15" orient="horz" pos="889" userDrawn="1">
          <p15:clr>
            <a:srgbClr val="F26B43"/>
          </p15:clr>
        </p15:guide>
        <p15:guide id="16" pos="2064" userDrawn="1">
          <p15:clr>
            <a:srgbClr val="F26B43"/>
          </p15:clr>
        </p15:guide>
        <p15:guide id="17" pos="3855" userDrawn="1">
          <p15:clr>
            <a:srgbClr val="F26B43"/>
          </p15:clr>
        </p15:guide>
        <p15:guide id="18" pos="3696" userDrawn="1">
          <p15:clr>
            <a:srgbClr val="F26B43"/>
          </p15:clr>
        </p15:guide>
        <p15:guide id="19" pos="1905" userDrawn="1">
          <p15:clr>
            <a:srgbClr val="F26B43"/>
          </p15:clr>
        </p15:guide>
        <p15:guide id="20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E97D67D-6846-40DB-927B-FCD25F26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5" y="1500439"/>
            <a:ext cx="6492239" cy="227874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Generation Interconnection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NY-PAUSE Essential Construction</a:t>
            </a:r>
            <a:br>
              <a:rPr lang="en-US" sz="2400" i="1" dirty="0">
                <a:cs typeface="Times New Roman" panose="02020603050405020304" pitchFamily="18" charset="0"/>
              </a:rPr>
            </a:br>
            <a:r>
              <a:rPr lang="en-US" i="1" dirty="0"/>
              <a:t>	</a:t>
            </a:r>
            <a:endParaRPr lang="en-GB" i="1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28F75B3-A588-4CC2-B68B-6E4E008916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6250" t="837" r="28290" b="1131"/>
          <a:stretch/>
        </p:blipFill>
        <p:spPr bwMode="gray">
          <a:xfrm>
            <a:off x="6438695" y="2452280"/>
            <a:ext cx="1947600" cy="1947600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54" y="3530261"/>
            <a:ext cx="6108046" cy="3327739"/>
          </a:xfrm>
        </p:spPr>
      </p:pic>
      <p:pic>
        <p:nvPicPr>
          <p:cNvPr id="23" name="Picture Placeholder 22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10690" r="14108" b="2593"/>
          <a:stretch/>
        </p:blipFill>
        <p:spPr/>
      </p:pic>
    </p:spTree>
    <p:extLst>
      <p:ext uri="{BB962C8B-B14F-4D97-AF65-F5344CB8AC3E}">
        <p14:creationId xmlns:p14="http://schemas.microsoft.com/office/powerpoint/2010/main" val="41390942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EF007AC9-19E5-4F57-A5F1-FE5BFF507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917" y="385619"/>
            <a:ext cx="8697432" cy="98708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Generation Interconnection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3917" y="1372702"/>
            <a:ext cx="8697432" cy="461665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 Joint Utility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 Construction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917" y="2417488"/>
            <a:ext cx="85390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>
                <a:srgbClr val="0079C1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>
                <a:srgbClr val="0079C1"/>
              </a:buClr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000000"/>
              </a:solidFill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>
                <a:srgbClr val="0079C1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AF5C62-E6B0-447D-BEF9-E71D80208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395371"/>
              </p:ext>
            </p:extLst>
          </p:nvPr>
        </p:nvGraphicFramePr>
        <p:xfrm>
          <a:off x="212651" y="1834367"/>
          <a:ext cx="8718697" cy="4160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6875">
                  <a:extLst>
                    <a:ext uri="{9D8B030D-6E8A-4147-A177-3AD203B41FA5}">
                      <a16:colId xmlns:a16="http://schemas.microsoft.com/office/drawing/2014/main" val="717333213"/>
                    </a:ext>
                  </a:extLst>
                </a:gridCol>
                <a:gridCol w="1372018">
                  <a:extLst>
                    <a:ext uri="{9D8B030D-6E8A-4147-A177-3AD203B41FA5}">
                      <a16:colId xmlns:a16="http://schemas.microsoft.com/office/drawing/2014/main" val="1483880237"/>
                    </a:ext>
                  </a:extLst>
                </a:gridCol>
                <a:gridCol w="1372018">
                  <a:extLst>
                    <a:ext uri="{9D8B030D-6E8A-4147-A177-3AD203B41FA5}">
                      <a16:colId xmlns:a16="http://schemas.microsoft.com/office/drawing/2014/main" val="1539775255"/>
                    </a:ext>
                  </a:extLst>
                </a:gridCol>
                <a:gridCol w="1076875">
                  <a:extLst>
                    <a:ext uri="{9D8B030D-6E8A-4147-A177-3AD203B41FA5}">
                      <a16:colId xmlns:a16="http://schemas.microsoft.com/office/drawing/2014/main" val="2952118149"/>
                    </a:ext>
                  </a:extLst>
                </a:gridCol>
                <a:gridCol w="1076875">
                  <a:extLst>
                    <a:ext uri="{9D8B030D-6E8A-4147-A177-3AD203B41FA5}">
                      <a16:colId xmlns:a16="http://schemas.microsoft.com/office/drawing/2014/main" val="358580469"/>
                    </a:ext>
                  </a:extLst>
                </a:gridCol>
                <a:gridCol w="1372018">
                  <a:extLst>
                    <a:ext uri="{9D8B030D-6E8A-4147-A177-3AD203B41FA5}">
                      <a16:colId xmlns:a16="http://schemas.microsoft.com/office/drawing/2014/main" val="3209239146"/>
                    </a:ext>
                  </a:extLst>
                </a:gridCol>
                <a:gridCol w="1372018">
                  <a:extLst>
                    <a:ext uri="{9D8B030D-6E8A-4147-A177-3AD203B41FA5}">
                      <a16:colId xmlns:a16="http://schemas.microsoft.com/office/drawing/2014/main" val="3352032724"/>
                    </a:ext>
                  </a:extLst>
                </a:gridCol>
              </a:tblGrid>
              <a:tr h="1609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Utility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JU DG Work during NY-PAUSE as of 4/9/2020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627457"/>
                  </a:ext>
                </a:extLst>
              </a:tr>
              <a:tr h="429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Studies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Site Visits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Field Construction  (Simple)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Field Construction (Complex D-Line)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Field Construction (Complex Substation)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Witness Test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extLst>
                  <a:ext uri="{0D108BD9-81ED-4DB2-BD59-A6C34878D82A}">
                    <a16:rowId xmlns:a16="http://schemas.microsoft.com/office/drawing/2014/main" val="4197808384"/>
                  </a:ext>
                </a:extLst>
              </a:tr>
              <a:tr h="844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National Grid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No Change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To be done virtually if possible; with social distancing if in person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Continuing, with social distancing, for all projects with pre 9/1 PTO date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Continuing, with social distancing, for all projects with pre 9/1 PTO date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No Change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To be done virtually if possible; with social distancing if in person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extLst>
                  <a:ext uri="{0D108BD9-81ED-4DB2-BD59-A6C34878D82A}">
                    <a16:rowId xmlns:a16="http://schemas.microsoft.com/office/drawing/2014/main" val="588825523"/>
                  </a:ext>
                </a:extLst>
              </a:tr>
              <a:tr h="11242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Central Hudson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No Change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Continuing, with social distancing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Continuing, with social distancing, for all projects with pre 9/1 PTO date. No indoor meter changeouts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Continuing, with social distancing, for all projects with pre 9/1 PTO date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Continuing, with social distancing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Continuing, with social distancing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extLst>
                  <a:ext uri="{0D108BD9-81ED-4DB2-BD59-A6C34878D82A}">
                    <a16:rowId xmlns:a16="http://schemas.microsoft.com/office/drawing/2014/main" val="2624945783"/>
                  </a:ext>
                </a:extLst>
              </a:tr>
              <a:tr h="844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O&amp;R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No Change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To be done virtually if possible; with social distancing if in person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Continuing, with social distancing, for all projects with pre 9/1 PTO date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Continuing, with social distancing, for all projects with pre 9/1 PTO date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Continuing, with social distancing, for all projects with pre 9/1 PTO date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To be done virtually if possible; with social distancing if in person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extLst>
                  <a:ext uri="{0D108BD9-81ED-4DB2-BD59-A6C34878D82A}">
                    <a16:rowId xmlns:a16="http://schemas.microsoft.com/office/drawing/2014/main" val="4006579519"/>
                  </a:ext>
                </a:extLst>
              </a:tr>
              <a:tr h="756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RG&amp;E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No Change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Continuing, with social distancing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Continuing, with social distancing.  No indoor meter changeouts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Continuing, with social distancing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Continuing, with social distancing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Continuing, with social distancing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2" marR="5262" marT="5262" marB="0" anchor="ctr"/>
                </a:tc>
                <a:extLst>
                  <a:ext uri="{0D108BD9-81ED-4DB2-BD59-A6C34878D82A}">
                    <a16:rowId xmlns:a16="http://schemas.microsoft.com/office/drawing/2014/main" val="2268194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70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EF007AC9-19E5-4F57-A5F1-FE5BFF507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917" y="385619"/>
            <a:ext cx="8697432" cy="98708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Generation Interconnection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3917" y="1372702"/>
            <a:ext cx="8697432" cy="461665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 Joint Utility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 Construction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917" y="2417488"/>
            <a:ext cx="85390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>
                <a:srgbClr val="0079C1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>
                <a:srgbClr val="0079C1"/>
              </a:buClr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000000"/>
              </a:solidFill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>
                <a:srgbClr val="0079C1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D2565AC-85AF-4BE1-B3A3-0308439B5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637232"/>
              </p:ext>
            </p:extLst>
          </p:nvPr>
        </p:nvGraphicFramePr>
        <p:xfrm>
          <a:off x="212651" y="1834367"/>
          <a:ext cx="8718697" cy="3600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6875">
                  <a:extLst>
                    <a:ext uri="{9D8B030D-6E8A-4147-A177-3AD203B41FA5}">
                      <a16:colId xmlns:a16="http://schemas.microsoft.com/office/drawing/2014/main" val="1045996435"/>
                    </a:ext>
                  </a:extLst>
                </a:gridCol>
                <a:gridCol w="1372018">
                  <a:extLst>
                    <a:ext uri="{9D8B030D-6E8A-4147-A177-3AD203B41FA5}">
                      <a16:colId xmlns:a16="http://schemas.microsoft.com/office/drawing/2014/main" val="3015520036"/>
                    </a:ext>
                  </a:extLst>
                </a:gridCol>
                <a:gridCol w="1372018">
                  <a:extLst>
                    <a:ext uri="{9D8B030D-6E8A-4147-A177-3AD203B41FA5}">
                      <a16:colId xmlns:a16="http://schemas.microsoft.com/office/drawing/2014/main" val="2151206638"/>
                    </a:ext>
                  </a:extLst>
                </a:gridCol>
                <a:gridCol w="1076875">
                  <a:extLst>
                    <a:ext uri="{9D8B030D-6E8A-4147-A177-3AD203B41FA5}">
                      <a16:colId xmlns:a16="http://schemas.microsoft.com/office/drawing/2014/main" val="3425476631"/>
                    </a:ext>
                  </a:extLst>
                </a:gridCol>
                <a:gridCol w="1076875">
                  <a:extLst>
                    <a:ext uri="{9D8B030D-6E8A-4147-A177-3AD203B41FA5}">
                      <a16:colId xmlns:a16="http://schemas.microsoft.com/office/drawing/2014/main" val="1070993340"/>
                    </a:ext>
                  </a:extLst>
                </a:gridCol>
                <a:gridCol w="1372018">
                  <a:extLst>
                    <a:ext uri="{9D8B030D-6E8A-4147-A177-3AD203B41FA5}">
                      <a16:colId xmlns:a16="http://schemas.microsoft.com/office/drawing/2014/main" val="2698495513"/>
                    </a:ext>
                  </a:extLst>
                </a:gridCol>
                <a:gridCol w="1372018">
                  <a:extLst>
                    <a:ext uri="{9D8B030D-6E8A-4147-A177-3AD203B41FA5}">
                      <a16:colId xmlns:a16="http://schemas.microsoft.com/office/drawing/2014/main" val="1284541862"/>
                    </a:ext>
                  </a:extLst>
                </a:gridCol>
              </a:tblGrid>
              <a:tr h="1302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Utility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ctr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JU DG Work during NY-PAUSE as of 4/9/2020</a:t>
                      </a:r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301425"/>
                  </a:ext>
                </a:extLst>
              </a:tr>
              <a:tr h="2026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Studies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Site Visits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Field Construction  (Simple)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Field Construction (Complex D-Line)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Field Construction (Complex Substation)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Witness Test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ctr"/>
                </a:tc>
                <a:extLst>
                  <a:ext uri="{0D108BD9-81ED-4DB2-BD59-A6C34878D82A}">
                    <a16:rowId xmlns:a16="http://schemas.microsoft.com/office/drawing/2014/main" val="2763634624"/>
                  </a:ext>
                </a:extLst>
              </a:tr>
              <a:tr h="545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NYSEG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 Change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Continuing, with social distancing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Continuing, with social distancing.  No indoor meter changeouts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Continuing, with social distancing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Continuing, with social distancing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Continuing, with social distancing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ctr"/>
                </a:tc>
                <a:extLst>
                  <a:ext uri="{0D108BD9-81ED-4DB2-BD59-A6C34878D82A}">
                    <a16:rowId xmlns:a16="http://schemas.microsoft.com/office/drawing/2014/main" val="626183242"/>
                  </a:ext>
                </a:extLst>
              </a:tr>
              <a:tr h="2722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ConEd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 Change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For areas where meters and equipment are located indoors, inspections and verification tests will be performed using virtual technology i.e. web conferencing services.</a:t>
                      </a:r>
                      <a:br>
                        <a:rPr lang="en-US" sz="800" u="none" strike="noStrike">
                          <a:effectLst/>
                        </a:rPr>
                      </a:b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In the event virtual technology is attempted but not feasible to complete the test, self-verification test may be approved for submission to the Company as an exception.  </a:t>
                      </a:r>
                      <a:br>
                        <a:rPr lang="en-US" sz="800" u="none" strike="noStrike">
                          <a:effectLst/>
                        </a:rPr>
                      </a:b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Customers should contact their project manager for more details.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Paused due to COVID-19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Paused due to COVID-19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Paused due to COVID-19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For areas where meters and equipment are located indoors, inspections and verification tests will be performed using virtual technology i.e. web conferencing services.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In the event virtual technology is attempted but not feasible to complete the test, self-verification test may be approved for submission to the Company as an exception.  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Customers should contact their project manager for more details.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25" marR="4825" marT="4825" marB="0" anchor="ctr"/>
                </a:tc>
                <a:extLst>
                  <a:ext uri="{0D108BD9-81ED-4DB2-BD59-A6C34878D82A}">
                    <a16:rowId xmlns:a16="http://schemas.microsoft.com/office/drawing/2014/main" val="16258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17341"/>
      </p:ext>
    </p:extLst>
  </p:cSld>
  <p:clrMapOvr>
    <a:masterClrMapping/>
  </p:clrMapOvr>
</p:sld>
</file>

<file path=ppt/theme/theme1.xml><?xml version="1.0" encoding="utf-8"?>
<a:theme xmlns:a="http://schemas.openxmlformats.org/drawingml/2006/main" name="US NG 2018 PPT Tempalte 4x3">
  <a:themeElements>
    <a:clrScheme name="Custom 6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0148C"/>
      </a:hlink>
      <a:folHlink>
        <a:srgbClr val="00148C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resentation1" id="{9E405E24-4D8F-45E9-B7C1-DE8CFE413F7C}" vid="{32376E27-65FC-4E1F-8C9A-962F9B38E9F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NG_Description xmlns="167b30c5-9f52-497a-9f7f-799ad506a05e" xsi:nil="true"/>
    <NG_DocType xmlns="http://schemas.microsoft.com/sharepoint/v3/fields">Templates</NG_DocType>
    <NG_IsPopuler xmlns="167b30c5-9f52-497a-9f7f-799ad506a05e">true</NG_IsPopuler>
    <NG_LOB xmlns="http://schemas.microsoft.com/sharepoint/v3/fields" xsi:nil="true"/>
    <NG_Departmen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198FA659898489848506E8E89DC9B002695C535152C844FA4C9CD1F101F6F90" ma:contentTypeVersion="2" ma:contentTypeDescription="Create a new document." ma:contentTypeScope="" ma:versionID="df0f9bbe0949dd264d1ac6404c310bc8">
  <xsd:schema xmlns:xsd="http://www.w3.org/2001/XMLSchema" xmlns:p="http://schemas.microsoft.com/office/2006/metadata/properties" xmlns:ns2="167b30c5-9f52-497a-9f7f-799ad506a05e" xmlns:ns3="http://schemas.microsoft.com/sharepoint/v3/fields" targetNamespace="http://schemas.microsoft.com/office/2006/metadata/properties" ma:root="true" ma:fieldsID="a97e7fc26b9b8d11eb25c01f5229ff6e" ns2:_="" ns3:_="">
    <xsd:import namespace="167b30c5-9f52-497a-9f7f-799ad506a05e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NG_IsPopuler" minOccurs="0"/>
                <xsd:element ref="ns2:NG_Description" minOccurs="0"/>
                <xsd:element ref="ns3:NG_LOB" minOccurs="0"/>
                <xsd:element ref="ns3:NG_Department" minOccurs="0"/>
                <xsd:element ref="ns3:NG_DocTyp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67b30c5-9f52-497a-9f7f-799ad506a05e" elementFormDefault="qualified">
    <xsd:import namespace="http://schemas.microsoft.com/office/2006/documentManagement/types"/>
    <xsd:element name="NG_IsPopuler" ma:index="8" nillable="true" ma:displayName="Is Popular" ma:default="1" ma:internalName="NG_IsPopuler">
      <xsd:simpleType>
        <xsd:restriction base="dms:Boolean"/>
      </xsd:simpleType>
    </xsd:element>
    <xsd:element name="NG_Description" ma:index="9" nillable="true" ma:displayName="Description" ma:internalName="NG_Description">
      <xsd:simpleType>
        <xsd:restriction base="dms:Note"/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NG_LOB" ma:index="10" nillable="true" ma:displayName="Business Area" ma:internalName="NG_LOB">
      <xsd:simpleType>
        <xsd:restriction base="dms:Text"/>
      </xsd:simpleType>
    </xsd:element>
    <xsd:element name="NG_Department" ma:index="11" nillable="true" ma:displayName="Department" ma:internalName="NG_Department">
      <xsd:simpleType>
        <xsd:restriction base="dms:Text"/>
      </xsd:simpleType>
    </xsd:element>
    <xsd:element name="NG_DocType" ma:index="12" ma:displayName="Document Type" ma:format="Dropdown" ma:internalName="NG_DocType">
      <xsd:simpleType>
        <xsd:restriction base="dms:Choice">
          <xsd:enumeration value="Forms"/>
          <xsd:enumeration value="Visual Identity"/>
          <xsd:enumeration value="teamtalk"/>
          <xsd:enumeration value="One"/>
          <xsd:enumeration value="Templates"/>
          <xsd:enumeration value="Samples"/>
          <xsd:enumeration value="Even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27EBEAA-A836-4991-AB1D-AAA5D52B49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B209C4-834D-415B-8E1A-47DA0418EC57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sharepoint/v3/fields"/>
    <ds:schemaRef ds:uri="167b30c5-9f52-497a-9f7f-799ad506a05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9B861B5-7462-4533-A260-87F1EAC55E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7b30c5-9f52-497a-9f7f-799ad506a05e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3691</TotalTime>
  <Words>407</Words>
  <Application>Microsoft Office PowerPoint</Application>
  <PresentationFormat>On-screen Show (4:3)</PresentationFormat>
  <Paragraphs>67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Times New Roman</vt:lpstr>
      <vt:lpstr>US NG 2018 PPT Tempalte 4x3</vt:lpstr>
      <vt:lpstr>Distributed Generation Interconnection   NY-PAUSE Essential Construction  </vt:lpstr>
      <vt:lpstr>Distributed Generation Interconnection  </vt:lpstr>
      <vt:lpstr>Distributed Generation Interconnection  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PPT 2018 4x3</dc:title>
  <dc:creator>Mackinnon, Caroline</dc:creator>
  <cp:lastModifiedBy>Kirkpatrick, Casey S.</cp:lastModifiedBy>
  <cp:revision>48</cp:revision>
  <cp:lastPrinted>2018-08-10T07:16:05Z</cp:lastPrinted>
  <dcterms:created xsi:type="dcterms:W3CDTF">2018-09-25T15:49:04Z</dcterms:created>
  <dcterms:modified xsi:type="dcterms:W3CDTF">2020-04-14T18:40:31Z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0x01010091A198FA659898489848506E8E89DC9B002695C535152C844FA4C9CD1F101F6F90</vt:lpwstr>
  </property>
  <property fmtid="{D5CDD505-2E9C-101B-9397-08002B2CF9AE}" pid="4" name="_AdHocReviewCycleID">
    <vt:i4>17225484</vt:i4>
  </property>
  <property fmtid="{D5CDD505-2E9C-101B-9397-08002B2CF9AE}" pid="5" name="_EmailSubject">
    <vt:lpwstr>EXT || IPWG agenda and Webex instructions</vt:lpwstr>
  </property>
  <property fmtid="{D5CDD505-2E9C-101B-9397-08002B2CF9AE}" pid="6" name="_AuthorEmail">
    <vt:lpwstr>Casey.Kirkpatrick@nationalgrid.com</vt:lpwstr>
  </property>
  <property fmtid="{D5CDD505-2E9C-101B-9397-08002B2CF9AE}" pid="7" name="_AuthorEmailDisplayName">
    <vt:lpwstr>Kirkpatrick, Casey S.</vt:lpwstr>
  </property>
  <property fmtid="{D5CDD505-2E9C-101B-9397-08002B2CF9AE}" pid="8" name="_PreviousAdHocReviewCycleID">
    <vt:i4>-779403600</vt:i4>
  </property>
</Properties>
</file>